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57" r:id="rId3"/>
    <p:sldId id="258" r:id="rId4"/>
    <p:sldId id="260" r:id="rId5"/>
    <p:sldId id="268" r:id="rId6"/>
    <p:sldId id="262" r:id="rId7"/>
    <p:sldId id="263" r:id="rId8"/>
    <p:sldId id="264" r:id="rId9"/>
    <p:sldId id="265" r:id="rId10"/>
    <p:sldId id="266" r:id="rId11"/>
    <p:sldId id="267" r:id="rId12"/>
    <p:sldId id="269" r:id="rId13"/>
    <p:sldId id="270" r:id="rId14"/>
    <p:sldId id="271" r:id="rId15"/>
    <p:sldId id="272" r:id="rId16"/>
    <p:sldId id="276" r:id="rId17"/>
    <p:sldId id="273" r:id="rId18"/>
    <p:sldId id="277"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xmlns=""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1" d="100"/>
          <a:sy n="81" d="100"/>
        </p:scale>
        <p:origin x="-28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5EFFEC-78A1-4322-9AEE-A4C5EF7DDCE0}" type="datetimeFigureOut">
              <a:rPr lang="en-US" smtClean="0"/>
              <a:t>1/29/2018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C2207D-7DA5-437F-9A19-47CE4B0B5D3E}" type="slidenum">
              <a:rPr lang="en-US" smtClean="0"/>
              <a:t>‹#›</a:t>
            </a:fld>
            <a:endParaRPr lang="en-US"/>
          </a:p>
        </p:txBody>
      </p:sp>
    </p:spTree>
    <p:extLst>
      <p:ext uri="{BB962C8B-B14F-4D97-AF65-F5344CB8AC3E}">
        <p14:creationId xmlns:p14="http://schemas.microsoft.com/office/powerpoint/2010/main" val="3788888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21F1EE-3522-4577-B5EC-2778E1ADCE06}" type="slidenum">
              <a:rPr lang="en-US" smtClean="0"/>
              <a:t>6</a:t>
            </a:fld>
            <a:endParaRPr lang="en-US"/>
          </a:p>
        </p:txBody>
      </p:sp>
    </p:spTree>
    <p:extLst>
      <p:ext uri="{BB962C8B-B14F-4D97-AF65-F5344CB8AC3E}">
        <p14:creationId xmlns:p14="http://schemas.microsoft.com/office/powerpoint/2010/main" val="434759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C2207D-7DA5-437F-9A19-47CE4B0B5D3E}" type="slidenum">
              <a:rPr lang="en-US" smtClean="0"/>
              <a:t>13</a:t>
            </a:fld>
            <a:endParaRPr lang="en-US"/>
          </a:p>
        </p:txBody>
      </p:sp>
    </p:spTree>
    <p:extLst>
      <p:ext uri="{BB962C8B-B14F-4D97-AF65-F5344CB8AC3E}">
        <p14:creationId xmlns:p14="http://schemas.microsoft.com/office/powerpoint/2010/main" val="3377070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13" name="Rectangle 12"/>
          <p:cNvSpPr/>
          <p:nvPr/>
        </p:nvSpPr>
        <p:spPr>
          <a:xfrm>
            <a:off x="0" y="-1"/>
            <a:ext cx="12192000" cy="4572001"/>
          </a:xfrm>
          <a:prstGeom prst="rect">
            <a:avLst/>
          </a:prstGeom>
          <a:blipFill dpi="0" rotWithShape="1">
            <a:blip r:embed="rId2">
              <a:duotone>
                <a:schemeClr val="accent1">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10" name="Rectangle 9"/>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25400" ty="6350" sx="71000" sy="71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1/29/2018</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9600" dirty="0" smtClean="0"/>
              <a:t>Cardiomyopathy</a:t>
            </a:r>
            <a:endParaRPr lang="en-US" sz="9600" dirty="0"/>
          </a:p>
        </p:txBody>
      </p:sp>
      <p:sp>
        <p:nvSpPr>
          <p:cNvPr id="3" name="Subtitle 2"/>
          <p:cNvSpPr>
            <a:spLocks noGrp="1"/>
          </p:cNvSpPr>
          <p:nvPr>
            <p:ph type="subTitle" idx="1"/>
          </p:nvPr>
        </p:nvSpPr>
        <p:spPr>
          <a:xfrm>
            <a:off x="8610600" y="4662152"/>
            <a:ext cx="3581400" cy="1761025"/>
          </a:xfrm>
        </p:spPr>
        <p:txBody>
          <a:bodyPr>
            <a:noAutofit/>
          </a:bodyPr>
          <a:lstStyle/>
          <a:p>
            <a:r>
              <a:rPr lang="en-US" sz="2000" dirty="0" err="1" smtClean="0"/>
              <a:t>Barkum</a:t>
            </a:r>
            <a:r>
              <a:rPr lang="en-US" sz="2000" dirty="0" smtClean="0"/>
              <a:t> </a:t>
            </a:r>
            <a:r>
              <a:rPr lang="en-US" sz="2000" dirty="0" err="1" smtClean="0"/>
              <a:t>Hadi</a:t>
            </a:r>
            <a:r>
              <a:rPr lang="en-US" sz="2000" dirty="0" smtClean="0"/>
              <a:t> </a:t>
            </a:r>
            <a:r>
              <a:rPr lang="en-US" sz="2000" dirty="0" err="1" smtClean="0"/>
              <a:t>Zafira</a:t>
            </a:r>
            <a:r>
              <a:rPr lang="en-US" sz="2000" dirty="0" smtClean="0"/>
              <a:t> 01141113</a:t>
            </a:r>
          </a:p>
          <a:p>
            <a:r>
              <a:rPr lang="en-US" sz="2000" dirty="0" err="1" smtClean="0"/>
              <a:t>Mukoro</a:t>
            </a:r>
            <a:r>
              <a:rPr lang="en-US" sz="2000" dirty="0" smtClean="0"/>
              <a:t> D. </a:t>
            </a:r>
            <a:r>
              <a:rPr lang="en-US" sz="2000" dirty="0" err="1" smtClean="0"/>
              <a:t>Ese</a:t>
            </a:r>
            <a:r>
              <a:rPr lang="en-US" sz="2000" dirty="0" smtClean="0"/>
              <a:t> 01141011</a:t>
            </a:r>
          </a:p>
          <a:p>
            <a:r>
              <a:rPr lang="en-US" sz="2000" dirty="0" err="1" smtClean="0"/>
              <a:t>Oyebode</a:t>
            </a:r>
            <a:r>
              <a:rPr lang="en-US" sz="2000" dirty="0" smtClean="0"/>
              <a:t> P. </a:t>
            </a:r>
            <a:r>
              <a:rPr lang="en-US" sz="2000" dirty="0" err="1" smtClean="0"/>
              <a:t>Ifeoluwa</a:t>
            </a:r>
            <a:r>
              <a:rPr lang="en-US" sz="2000" dirty="0" smtClean="0"/>
              <a:t> 01120580</a:t>
            </a:r>
          </a:p>
          <a:p>
            <a:r>
              <a:rPr lang="en-US" sz="2000" dirty="0" smtClean="0"/>
              <a:t>Sobo A. Motunrayo 01130558</a:t>
            </a:r>
            <a:endParaRPr lang="en-US" sz="2000" dirty="0"/>
          </a:p>
        </p:txBody>
      </p:sp>
    </p:spTree>
    <p:extLst>
      <p:ext uri="{BB962C8B-B14F-4D97-AF65-F5344CB8AC3E}">
        <p14:creationId xmlns:p14="http://schemas.microsoft.com/office/powerpoint/2010/main" val="4078573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RESTRICTIVE CARDIOMYOPATHY</a:t>
            </a:r>
            <a:endParaRPr lang="en-US" sz="7200" dirty="0"/>
          </a:p>
        </p:txBody>
      </p:sp>
      <p:sp>
        <p:nvSpPr>
          <p:cNvPr id="3" name="Content Placeholder 2"/>
          <p:cNvSpPr>
            <a:spLocks noGrp="1"/>
          </p:cNvSpPr>
          <p:nvPr>
            <p:ph idx="1"/>
          </p:nvPr>
        </p:nvSpPr>
        <p:spPr/>
        <p:txBody>
          <a:bodyPr>
            <a:normAutofit/>
          </a:bodyPr>
          <a:lstStyle/>
          <a:p>
            <a:r>
              <a:rPr lang="en-US" sz="3200" dirty="0" smtClean="0"/>
              <a:t>Restrictive cardiomyopathy is characterized by a primary decrease in ventricular compliance, resulting in impaired ventricular filling during diastole (simply put, the wall is stiffer).</a:t>
            </a:r>
          </a:p>
          <a:p>
            <a:r>
              <a:rPr lang="en-US" sz="3200" dirty="0" smtClean="0"/>
              <a:t>Restrictive cardiomyopathy can be idiopathic or associated with systemic diseases that also happen to affect the myocardium, for example radiation fibrosis, amyloidosis, sarcoidosis, or products of inborn errors of metabolism.</a:t>
            </a:r>
          </a:p>
          <a:p>
            <a:endParaRPr lang="en-US" sz="3200" dirty="0"/>
          </a:p>
        </p:txBody>
      </p:sp>
    </p:spTree>
    <p:extLst>
      <p:ext uri="{BB962C8B-B14F-4D97-AF65-F5344CB8AC3E}">
        <p14:creationId xmlns:p14="http://schemas.microsoft.com/office/powerpoint/2010/main" val="2873712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akotsubo Cardiomyopathy (Broken </a:t>
            </a:r>
            <a:r>
              <a:rPr lang="en-US" dirty="0"/>
              <a:t>H</a:t>
            </a:r>
            <a:r>
              <a:rPr lang="en-US" dirty="0" smtClean="0"/>
              <a:t>eart Syndrome)</a:t>
            </a:r>
            <a:endParaRPr lang="en-US" dirty="0"/>
          </a:p>
        </p:txBody>
      </p:sp>
      <p:sp>
        <p:nvSpPr>
          <p:cNvPr id="3" name="Content Placeholder 2"/>
          <p:cNvSpPr>
            <a:spLocks noGrp="1"/>
          </p:cNvSpPr>
          <p:nvPr>
            <p:ph idx="1"/>
          </p:nvPr>
        </p:nvSpPr>
        <p:spPr>
          <a:xfrm>
            <a:off x="1024128" y="2286000"/>
            <a:ext cx="9720073" cy="4572000"/>
          </a:xfrm>
        </p:spPr>
        <p:txBody>
          <a:bodyPr>
            <a:noAutofit/>
          </a:bodyPr>
          <a:lstStyle/>
          <a:p>
            <a:r>
              <a:rPr lang="en-US" sz="3200" dirty="0" smtClean="0"/>
              <a:t>Broken heart syndrome is caused by extreme emotional or physical stress.</a:t>
            </a:r>
          </a:p>
          <a:p>
            <a:endParaRPr lang="en-US" sz="3200" dirty="0" smtClean="0"/>
          </a:p>
          <a:p>
            <a:endParaRPr lang="en-US" sz="3200" dirty="0"/>
          </a:p>
          <a:p>
            <a:pPr marL="0" indent="0">
              <a:buNone/>
            </a:pPr>
            <a:r>
              <a:rPr lang="en-US" sz="3200" dirty="0" smtClean="0"/>
              <a:t>Another rare form of cardiomyopathy is LEFT VENTRICULAR NON-COMPACTION: it is a congenital disorder characterized by a distinctive “spongy” appearance of the ventricles. </a:t>
            </a:r>
            <a:endParaRPr lang="en-US" sz="3200" dirty="0"/>
          </a:p>
        </p:txBody>
      </p:sp>
    </p:spTree>
    <p:extLst>
      <p:ext uri="{BB962C8B-B14F-4D97-AF65-F5344CB8AC3E}">
        <p14:creationId xmlns:p14="http://schemas.microsoft.com/office/powerpoint/2010/main" val="537066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0481" y="0"/>
            <a:ext cx="9720072" cy="1499616"/>
          </a:xfrm>
        </p:spPr>
        <p:txBody>
          <a:bodyPr/>
          <a:lstStyle/>
          <a:p>
            <a:r>
              <a:rPr lang="en-US" dirty="0" smtClean="0"/>
              <a:t>CAUSES OF CARDIOMYOPATHY</a:t>
            </a:r>
            <a:endParaRPr lang="en-US" dirty="0"/>
          </a:p>
        </p:txBody>
      </p:sp>
      <p:sp>
        <p:nvSpPr>
          <p:cNvPr id="3" name="Content Placeholder 2"/>
          <p:cNvSpPr>
            <a:spLocks noGrp="1"/>
          </p:cNvSpPr>
          <p:nvPr>
            <p:ph sz="half" idx="1"/>
          </p:nvPr>
        </p:nvSpPr>
        <p:spPr>
          <a:xfrm>
            <a:off x="838200" y="1570716"/>
            <a:ext cx="3166241" cy="5287284"/>
          </a:xfrm>
        </p:spPr>
        <p:txBody>
          <a:bodyPr>
            <a:normAutofit fontScale="92500" lnSpcReduction="10000"/>
          </a:bodyPr>
          <a:lstStyle/>
          <a:p>
            <a:pPr marL="0" indent="0">
              <a:buNone/>
            </a:pPr>
            <a:r>
              <a:rPr lang="en-US" sz="3000" dirty="0" smtClean="0"/>
              <a:t>DILATED CARDIOMYOPATHY</a:t>
            </a:r>
          </a:p>
          <a:p>
            <a:r>
              <a:rPr lang="en-US" sz="2800" dirty="0" smtClean="0"/>
              <a:t>Genetic</a:t>
            </a:r>
          </a:p>
          <a:p>
            <a:r>
              <a:rPr lang="en-US" sz="2800" dirty="0" smtClean="0"/>
              <a:t>Alcohol</a:t>
            </a:r>
          </a:p>
          <a:p>
            <a:r>
              <a:rPr lang="en-US" sz="2800" dirty="0" err="1" smtClean="0"/>
              <a:t>Peripartum</a:t>
            </a:r>
            <a:endParaRPr lang="en-US" sz="2800" dirty="0" smtClean="0"/>
          </a:p>
          <a:p>
            <a:r>
              <a:rPr lang="en-US" sz="2800" dirty="0" smtClean="0"/>
              <a:t>Myocarditis </a:t>
            </a:r>
          </a:p>
          <a:p>
            <a:r>
              <a:rPr lang="en-US" sz="2800" dirty="0" smtClean="0"/>
              <a:t>Hemochromatosis </a:t>
            </a:r>
          </a:p>
          <a:p>
            <a:r>
              <a:rPr lang="en-US" sz="2800" dirty="0" smtClean="0"/>
              <a:t>Chronic anemia </a:t>
            </a:r>
          </a:p>
          <a:p>
            <a:r>
              <a:rPr lang="en-US" sz="2800" dirty="0" smtClean="0"/>
              <a:t>Doxorubicin (Adriamycin) </a:t>
            </a:r>
          </a:p>
          <a:p>
            <a:r>
              <a:rPr lang="en-US" sz="2800" dirty="0" smtClean="0"/>
              <a:t>Sarcoidosis</a:t>
            </a:r>
          </a:p>
          <a:p>
            <a:pPr marL="0" indent="0">
              <a:buNone/>
            </a:pPr>
            <a:endParaRPr lang="en-US" dirty="0"/>
          </a:p>
        </p:txBody>
      </p:sp>
      <p:sp>
        <p:nvSpPr>
          <p:cNvPr id="4" name="Content Placeholder 3"/>
          <p:cNvSpPr>
            <a:spLocks noGrp="1"/>
          </p:cNvSpPr>
          <p:nvPr>
            <p:ph sz="half" idx="2"/>
          </p:nvPr>
        </p:nvSpPr>
        <p:spPr>
          <a:xfrm>
            <a:off x="4303985" y="1570716"/>
            <a:ext cx="3699642" cy="4351338"/>
          </a:xfrm>
        </p:spPr>
        <p:txBody>
          <a:bodyPr>
            <a:normAutofit fontScale="92500" lnSpcReduction="10000"/>
          </a:bodyPr>
          <a:lstStyle/>
          <a:p>
            <a:pPr marL="0" indent="0">
              <a:buNone/>
            </a:pPr>
            <a:r>
              <a:rPr lang="en-US" sz="3000" dirty="0" smtClean="0"/>
              <a:t>HYPERTROPHIC CARDIOMYOPATHY</a:t>
            </a:r>
          </a:p>
          <a:p>
            <a:r>
              <a:rPr lang="en-US" sz="3000" dirty="0" smtClean="0"/>
              <a:t>Genetic</a:t>
            </a:r>
          </a:p>
          <a:p>
            <a:r>
              <a:rPr lang="en-US" sz="3000" dirty="0" smtClean="0"/>
              <a:t>Friedreich ataxia Storage diseases</a:t>
            </a:r>
          </a:p>
          <a:p>
            <a:r>
              <a:rPr lang="en-US" sz="3000" dirty="0" smtClean="0"/>
              <a:t>Infants of diabetic mothers</a:t>
            </a:r>
          </a:p>
          <a:p>
            <a:endParaRPr lang="en-US" dirty="0"/>
          </a:p>
        </p:txBody>
      </p:sp>
      <p:sp>
        <p:nvSpPr>
          <p:cNvPr id="7" name="TextBox 6"/>
          <p:cNvSpPr txBox="1"/>
          <p:nvPr/>
        </p:nvSpPr>
        <p:spPr>
          <a:xfrm>
            <a:off x="8303171" y="1499616"/>
            <a:ext cx="3216165" cy="2246769"/>
          </a:xfrm>
          <a:prstGeom prst="rect">
            <a:avLst/>
          </a:prstGeom>
          <a:noFill/>
        </p:spPr>
        <p:txBody>
          <a:bodyPr wrap="square" rtlCol="0">
            <a:spAutoFit/>
          </a:bodyPr>
          <a:lstStyle/>
          <a:p>
            <a:r>
              <a:rPr lang="en-US" sz="2800" dirty="0" smtClean="0"/>
              <a:t>RESTRICTIVE CARDIOMYOPATHY</a:t>
            </a:r>
          </a:p>
          <a:p>
            <a:pPr marL="457200" indent="-457200">
              <a:buFont typeface="Arial" panose="020B0604020202020204" pitchFamily="34" charset="0"/>
              <a:buChar char="•"/>
            </a:pPr>
            <a:r>
              <a:rPr lang="en-US" sz="2800" dirty="0" smtClean="0"/>
              <a:t>Amyloidosis</a:t>
            </a:r>
          </a:p>
          <a:p>
            <a:pPr marL="457200" indent="-457200">
              <a:buFont typeface="Arial" panose="020B0604020202020204" pitchFamily="34" charset="0"/>
              <a:buChar char="•"/>
            </a:pPr>
            <a:r>
              <a:rPr lang="en-US" sz="2800" dirty="0" smtClean="0"/>
              <a:t>Radiation-induced fibrosis</a:t>
            </a:r>
            <a:endParaRPr lang="en-US" sz="2800" dirty="0"/>
          </a:p>
        </p:txBody>
      </p:sp>
    </p:spTree>
    <p:extLst>
      <p:ext uri="{BB962C8B-B14F-4D97-AF65-F5344CB8AC3E}">
        <p14:creationId xmlns:p14="http://schemas.microsoft.com/office/powerpoint/2010/main" val="2427929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8971" y="121192"/>
            <a:ext cx="9720072" cy="1499616"/>
          </a:xfrm>
        </p:spPr>
        <p:txBody>
          <a:bodyPr/>
          <a:lstStyle/>
          <a:p>
            <a:r>
              <a:rPr lang="en-US" dirty="0" smtClean="0"/>
              <a:t>Clinical presentation</a:t>
            </a:r>
            <a:endParaRPr lang="en-US" dirty="0"/>
          </a:p>
        </p:txBody>
      </p:sp>
      <p:sp>
        <p:nvSpPr>
          <p:cNvPr id="3" name="Content Placeholder 2"/>
          <p:cNvSpPr>
            <a:spLocks noGrp="1"/>
          </p:cNvSpPr>
          <p:nvPr>
            <p:ph sz="half" idx="1"/>
          </p:nvPr>
        </p:nvSpPr>
        <p:spPr>
          <a:xfrm>
            <a:off x="177966" y="1972101"/>
            <a:ext cx="3848124" cy="4742597"/>
          </a:xfrm>
        </p:spPr>
        <p:txBody>
          <a:bodyPr>
            <a:normAutofit fontScale="92500" lnSpcReduction="10000"/>
          </a:bodyPr>
          <a:lstStyle/>
          <a:p>
            <a:r>
              <a:rPr lang="en-US" sz="2400" dirty="0" smtClean="0"/>
              <a:t>Dilated cardiomyopathy</a:t>
            </a:r>
          </a:p>
          <a:p>
            <a:pPr>
              <a:buFont typeface="Wingdings" panose="05000000000000000000" pitchFamily="2" charset="2"/>
              <a:buChar char="§"/>
            </a:pPr>
            <a:r>
              <a:rPr lang="en-US" sz="2400" dirty="0" smtClean="0"/>
              <a:t>fatigue </a:t>
            </a:r>
          </a:p>
          <a:p>
            <a:pPr>
              <a:buFont typeface="Wingdings" panose="05000000000000000000" pitchFamily="2" charset="2"/>
              <a:buChar char="§"/>
            </a:pPr>
            <a:r>
              <a:rPr lang="en-US" sz="2400" dirty="0" smtClean="0"/>
              <a:t>Dyspnea </a:t>
            </a:r>
          </a:p>
          <a:p>
            <a:pPr>
              <a:buFont typeface="Wingdings" panose="05000000000000000000" pitchFamily="2" charset="2"/>
              <a:buChar char="§"/>
            </a:pPr>
            <a:r>
              <a:rPr lang="en-US" sz="2400" dirty="0" smtClean="0"/>
              <a:t>Orthopnea, paroxysmal nocturnal dyspnea </a:t>
            </a:r>
          </a:p>
          <a:p>
            <a:pPr>
              <a:buFont typeface="Wingdings" panose="05000000000000000000" pitchFamily="2" charset="2"/>
              <a:buChar char="§"/>
            </a:pPr>
            <a:r>
              <a:rPr lang="en-US" sz="2400" dirty="0" smtClean="0"/>
              <a:t>Increasing edema, weight or abdominal girth </a:t>
            </a:r>
          </a:p>
          <a:p>
            <a:pPr>
              <a:buFont typeface="Wingdings" panose="05000000000000000000" pitchFamily="2" charset="2"/>
              <a:buChar char="§"/>
            </a:pPr>
            <a:r>
              <a:rPr lang="en-US" sz="2400" dirty="0" smtClean="0"/>
              <a:t>Systolic </a:t>
            </a:r>
            <a:r>
              <a:rPr lang="en-US" sz="2400" dirty="0" err="1" smtClean="0"/>
              <a:t>regurgitant</a:t>
            </a:r>
            <a:r>
              <a:rPr lang="en-US" sz="2400" dirty="0" smtClean="0"/>
              <a:t> m</a:t>
            </a:r>
            <a:r>
              <a:rPr lang="en-US" sz="2400" dirty="0" smtClean="0"/>
              <a:t>urmurs</a:t>
            </a:r>
            <a:endParaRPr lang="en-US" sz="2400" dirty="0" smtClean="0"/>
          </a:p>
          <a:p>
            <a:pPr>
              <a:buFont typeface="Wingdings" panose="05000000000000000000" pitchFamily="2" charset="2"/>
              <a:buChar char="§"/>
            </a:pPr>
            <a:r>
              <a:rPr lang="en-US" sz="2400" dirty="0" smtClean="0"/>
              <a:t>Tachycardia</a:t>
            </a:r>
          </a:p>
          <a:p>
            <a:pPr>
              <a:buFont typeface="Wingdings" panose="05000000000000000000" pitchFamily="2" charset="2"/>
              <a:buChar char="§"/>
            </a:pPr>
            <a:r>
              <a:rPr lang="en-US" sz="2400" dirty="0" smtClean="0"/>
              <a:t>Gallops</a:t>
            </a:r>
          </a:p>
          <a:p>
            <a:pPr>
              <a:buFont typeface="Wingdings" panose="05000000000000000000" pitchFamily="2" charset="2"/>
              <a:buChar char="§"/>
            </a:pPr>
            <a:r>
              <a:rPr lang="en-US" sz="2400" dirty="0" smtClean="0"/>
              <a:t>Irregularly irregular rhythm</a:t>
            </a:r>
          </a:p>
        </p:txBody>
      </p:sp>
      <p:sp>
        <p:nvSpPr>
          <p:cNvPr id="4" name="Content Placeholder 3"/>
          <p:cNvSpPr>
            <a:spLocks noGrp="1"/>
          </p:cNvSpPr>
          <p:nvPr>
            <p:ph sz="half" idx="2"/>
          </p:nvPr>
        </p:nvSpPr>
        <p:spPr>
          <a:xfrm>
            <a:off x="3928711" y="1976196"/>
            <a:ext cx="3700591" cy="4738501"/>
          </a:xfrm>
        </p:spPr>
        <p:txBody>
          <a:bodyPr>
            <a:normAutofit fontScale="92500" lnSpcReduction="10000"/>
          </a:bodyPr>
          <a:lstStyle/>
          <a:p>
            <a:r>
              <a:rPr lang="en-US" sz="2400" dirty="0" smtClean="0"/>
              <a:t>Hypertrophic Cardiomyopathy</a:t>
            </a:r>
          </a:p>
          <a:p>
            <a:pPr>
              <a:buFont typeface="Arial" panose="020B0604020202020204" pitchFamily="34" charset="0"/>
              <a:buChar char="•"/>
            </a:pPr>
            <a:r>
              <a:rPr lang="en-US" sz="2400" dirty="0" smtClean="0"/>
              <a:t>Sudden cardiac death is the most devastating presenting manifestation </a:t>
            </a:r>
          </a:p>
          <a:p>
            <a:pPr>
              <a:buFont typeface="Arial" panose="020B0604020202020204" pitchFamily="34" charset="0"/>
              <a:buChar char="•"/>
            </a:pPr>
            <a:r>
              <a:rPr lang="en-US" sz="2400" dirty="0" smtClean="0"/>
              <a:t>Dyspnea</a:t>
            </a:r>
          </a:p>
          <a:p>
            <a:pPr>
              <a:buFont typeface="Arial" panose="020B0604020202020204" pitchFamily="34" charset="0"/>
              <a:buChar char="•"/>
            </a:pPr>
            <a:r>
              <a:rPr lang="en-US" sz="2400" dirty="0" smtClean="0"/>
              <a:t>Syncope and presyncope</a:t>
            </a:r>
          </a:p>
          <a:p>
            <a:pPr>
              <a:buFont typeface="Arial" panose="020B0604020202020204" pitchFamily="34" charset="0"/>
              <a:buChar char="•"/>
            </a:pPr>
            <a:r>
              <a:rPr lang="en-US" sz="2400" dirty="0" smtClean="0"/>
              <a:t>Angina</a:t>
            </a:r>
          </a:p>
          <a:p>
            <a:pPr>
              <a:buFont typeface="Arial" panose="020B0604020202020204" pitchFamily="34" charset="0"/>
              <a:buChar char="•"/>
            </a:pPr>
            <a:r>
              <a:rPr lang="en-US" sz="2400" dirty="0" smtClean="0"/>
              <a:t>Palpitation </a:t>
            </a:r>
          </a:p>
          <a:p>
            <a:pPr>
              <a:buFont typeface="Arial" panose="020B0604020202020204" pitchFamily="34" charset="0"/>
              <a:buChar char="•"/>
            </a:pPr>
            <a:r>
              <a:rPr lang="en-US" sz="2400" dirty="0" smtClean="0"/>
              <a:t>Orthopnea </a:t>
            </a:r>
          </a:p>
          <a:p>
            <a:pPr>
              <a:buFont typeface="Arial" panose="020B0604020202020204" pitchFamily="34" charset="0"/>
              <a:buChar char="•"/>
            </a:pPr>
            <a:r>
              <a:rPr lang="en-US" sz="2400" dirty="0" smtClean="0"/>
              <a:t>CHF</a:t>
            </a:r>
          </a:p>
          <a:p>
            <a:pPr>
              <a:buFont typeface="Arial" panose="020B0604020202020204" pitchFamily="34" charset="0"/>
              <a:buChar char="•"/>
            </a:pPr>
            <a:r>
              <a:rPr lang="en-US" sz="2400" dirty="0" smtClean="0"/>
              <a:t>Dizziness </a:t>
            </a:r>
          </a:p>
          <a:p>
            <a:pPr>
              <a:buFont typeface="Arial" panose="020B0604020202020204" pitchFamily="34" charset="0"/>
              <a:buChar char="•"/>
            </a:pPr>
            <a:endParaRPr lang="en-US" sz="2400" dirty="0"/>
          </a:p>
        </p:txBody>
      </p:sp>
      <p:sp>
        <p:nvSpPr>
          <p:cNvPr id="5" name="TextBox 4"/>
          <p:cNvSpPr txBox="1"/>
          <p:nvPr/>
        </p:nvSpPr>
        <p:spPr>
          <a:xfrm>
            <a:off x="8229600" y="1323833"/>
            <a:ext cx="3150447" cy="5632311"/>
          </a:xfrm>
          <a:prstGeom prst="rect">
            <a:avLst/>
          </a:prstGeom>
          <a:noFill/>
        </p:spPr>
        <p:txBody>
          <a:bodyPr wrap="square" rtlCol="0">
            <a:spAutoFit/>
          </a:bodyPr>
          <a:lstStyle/>
          <a:p>
            <a:r>
              <a:rPr lang="en-US" sz="2000" dirty="0" smtClean="0"/>
              <a:t>Restrictive Cardiomyopathy</a:t>
            </a:r>
          </a:p>
          <a:p>
            <a:pPr marL="342900" indent="-342900">
              <a:buFont typeface="Arial" panose="020B0604020202020204" pitchFamily="34" charset="0"/>
              <a:buChar char="•"/>
            </a:pPr>
            <a:r>
              <a:rPr lang="en-US" sz="2000" dirty="0" smtClean="0"/>
              <a:t>Shortness of breath </a:t>
            </a:r>
          </a:p>
          <a:p>
            <a:pPr marL="342900" indent="-342900">
              <a:buFont typeface="Arial" panose="020B0604020202020204" pitchFamily="34" charset="0"/>
              <a:buChar char="•"/>
            </a:pPr>
            <a:r>
              <a:rPr lang="en-US" sz="2000" dirty="0" smtClean="0"/>
              <a:t>Progressive exercise intolerance </a:t>
            </a:r>
          </a:p>
          <a:p>
            <a:pPr marL="342900" indent="-342900">
              <a:buFont typeface="Arial" panose="020B0604020202020204" pitchFamily="34" charset="0"/>
              <a:buChar char="•"/>
            </a:pPr>
            <a:r>
              <a:rPr lang="en-US" sz="2000" dirty="0" smtClean="0"/>
              <a:t>Orthopnea </a:t>
            </a:r>
          </a:p>
          <a:p>
            <a:pPr marL="342900" indent="-342900">
              <a:buFont typeface="Arial" panose="020B0604020202020204" pitchFamily="34" charset="0"/>
              <a:buChar char="•"/>
            </a:pPr>
            <a:r>
              <a:rPr lang="en-US" sz="2000" dirty="0" smtClean="0"/>
              <a:t>Fatigue</a:t>
            </a:r>
          </a:p>
          <a:p>
            <a:pPr marL="342900" indent="-342900">
              <a:buFont typeface="Arial" panose="020B0604020202020204" pitchFamily="34" charset="0"/>
              <a:buChar char="•"/>
            </a:pPr>
            <a:r>
              <a:rPr lang="en-US" sz="2000" dirty="0" smtClean="0"/>
              <a:t>Weight loss, cardiac cachexia</a:t>
            </a:r>
          </a:p>
          <a:p>
            <a:pPr marL="342900" indent="-342900">
              <a:buFont typeface="Arial" panose="020B0604020202020204" pitchFamily="34" charset="0"/>
              <a:buChar char="•"/>
            </a:pPr>
            <a:r>
              <a:rPr lang="en-US" sz="2000" dirty="0" smtClean="0"/>
              <a:t>Paroxysmal nocturnal dyspnea</a:t>
            </a:r>
          </a:p>
          <a:p>
            <a:pPr marL="342900" indent="-342900">
              <a:buFont typeface="Arial" panose="020B0604020202020204" pitchFamily="34" charset="0"/>
              <a:buChar char="•"/>
            </a:pPr>
            <a:r>
              <a:rPr lang="en-US" sz="2000" dirty="0" smtClean="0"/>
              <a:t>Abdominal discomfort and liver tenderness</a:t>
            </a:r>
          </a:p>
          <a:p>
            <a:pPr marL="342900" indent="-342900">
              <a:buFont typeface="Arial" panose="020B0604020202020204" pitchFamily="34" charset="0"/>
              <a:buChar char="•"/>
            </a:pPr>
            <a:r>
              <a:rPr lang="en-US" sz="2000" dirty="0" smtClean="0"/>
              <a:t>Chest pain primarily in patients with amyloidosis or due to angina </a:t>
            </a:r>
          </a:p>
          <a:p>
            <a:pPr marL="342900" indent="-342900">
              <a:buFont typeface="Arial" panose="020B0604020202020204" pitchFamily="34" charset="0"/>
              <a:buChar char="•"/>
            </a:pPr>
            <a:r>
              <a:rPr lang="en-US" sz="2000" dirty="0" smtClean="0"/>
              <a:t>Palpitation</a:t>
            </a:r>
          </a:p>
          <a:p>
            <a:pPr marL="342900" indent="-342900">
              <a:buFont typeface="Arial" panose="020B0604020202020204" pitchFamily="34" charset="0"/>
              <a:buChar char="•"/>
            </a:pPr>
            <a:r>
              <a:rPr lang="en-US" sz="2000" dirty="0" err="1"/>
              <a:t>H</a:t>
            </a:r>
            <a:r>
              <a:rPr lang="en-US" sz="2000" dirty="0" err="1" smtClean="0"/>
              <a:t>epatmegaly</a:t>
            </a:r>
            <a:endParaRPr lang="en-US" sz="2000" dirty="0" smtClean="0"/>
          </a:p>
          <a:p>
            <a:endParaRPr lang="en-US" sz="2000" dirty="0"/>
          </a:p>
        </p:txBody>
      </p:sp>
    </p:spTree>
    <p:extLst>
      <p:ext uri="{BB962C8B-B14F-4D97-AF65-F5344CB8AC3E}">
        <p14:creationId xmlns:p14="http://schemas.microsoft.com/office/powerpoint/2010/main" val="637304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789" y="128017"/>
            <a:ext cx="9720072" cy="915338"/>
          </a:xfrm>
        </p:spPr>
        <p:txBody>
          <a:bodyPr/>
          <a:lstStyle/>
          <a:p>
            <a:r>
              <a:rPr lang="en-US" dirty="0" smtClean="0"/>
              <a:t>investigation</a:t>
            </a:r>
            <a:endParaRPr lang="en-US" dirty="0"/>
          </a:p>
        </p:txBody>
      </p:sp>
      <p:sp>
        <p:nvSpPr>
          <p:cNvPr id="3" name="Content Placeholder 2"/>
          <p:cNvSpPr>
            <a:spLocks noGrp="1"/>
          </p:cNvSpPr>
          <p:nvPr>
            <p:ph idx="1"/>
          </p:nvPr>
        </p:nvSpPr>
        <p:spPr>
          <a:xfrm>
            <a:off x="953789" y="1041428"/>
            <a:ext cx="10945133" cy="5816572"/>
          </a:xfrm>
        </p:spPr>
        <p:txBody>
          <a:bodyPr>
            <a:normAutofit fontScale="85000" lnSpcReduction="20000"/>
          </a:bodyPr>
          <a:lstStyle/>
          <a:p>
            <a:pPr marL="0" indent="0">
              <a:buNone/>
            </a:pPr>
            <a:r>
              <a:rPr lang="en-US" sz="2800" dirty="0" smtClean="0"/>
              <a:t>Complete blood count </a:t>
            </a:r>
          </a:p>
          <a:p>
            <a:pPr marL="0" indent="0">
              <a:buNone/>
            </a:pPr>
            <a:r>
              <a:rPr lang="en-US" sz="2800" dirty="0" smtClean="0"/>
              <a:t>Thyroid function test </a:t>
            </a:r>
          </a:p>
          <a:p>
            <a:pPr marL="0" indent="0">
              <a:buNone/>
            </a:pPr>
            <a:r>
              <a:rPr lang="en-US" sz="2800" dirty="0" smtClean="0"/>
              <a:t>Cardiac biomarkers</a:t>
            </a:r>
          </a:p>
          <a:p>
            <a:pPr marL="0" indent="0">
              <a:buNone/>
            </a:pPr>
            <a:r>
              <a:rPr lang="en-US" sz="2800" dirty="0" smtClean="0"/>
              <a:t>B type natriuretic peptide assay </a:t>
            </a:r>
          </a:p>
          <a:p>
            <a:pPr marL="0" indent="0">
              <a:buNone/>
            </a:pPr>
            <a:r>
              <a:rPr lang="en-US" sz="2800" b="1" dirty="0" smtClean="0"/>
              <a:t>Chest </a:t>
            </a:r>
            <a:r>
              <a:rPr lang="en-US" sz="2800" b="1" dirty="0" smtClean="0"/>
              <a:t>radiography</a:t>
            </a:r>
          </a:p>
          <a:p>
            <a:pPr marL="0" indent="0">
              <a:buNone/>
            </a:pPr>
            <a:r>
              <a:rPr lang="en-US" sz="2800" dirty="0" smtClean="0"/>
              <a:t>balloon appearance of the heart and pulmonary congestion</a:t>
            </a:r>
          </a:p>
          <a:p>
            <a:pPr marL="0" indent="0">
              <a:buNone/>
            </a:pPr>
            <a:r>
              <a:rPr lang="en-US" sz="2800" b="1" dirty="0" smtClean="0"/>
              <a:t>Echocardiography</a:t>
            </a:r>
            <a:endParaRPr lang="en-US" sz="2800" dirty="0" smtClean="0"/>
          </a:p>
          <a:p>
            <a:pPr marL="0" indent="0">
              <a:buNone/>
            </a:pPr>
            <a:r>
              <a:rPr lang="en-US" sz="2800" b="1" dirty="0" smtClean="0"/>
              <a:t>Cardiac MRI</a:t>
            </a:r>
          </a:p>
          <a:p>
            <a:pPr marL="0" indent="0">
              <a:buNone/>
            </a:pPr>
            <a:r>
              <a:rPr lang="en-US" sz="2800" b="1" dirty="0" smtClean="0"/>
              <a:t>Electrocardiography (ECG</a:t>
            </a:r>
            <a:r>
              <a:rPr lang="en-US" sz="2800" b="1" dirty="0" smtClean="0"/>
              <a:t>)</a:t>
            </a:r>
          </a:p>
          <a:p>
            <a:pPr marL="0" indent="0">
              <a:buNone/>
            </a:pPr>
            <a:r>
              <a:rPr lang="en-US" sz="2800" dirty="0" smtClean="0"/>
              <a:t>DCM- sinus tachycardia and </a:t>
            </a:r>
            <a:r>
              <a:rPr lang="en-US" sz="2800" dirty="0" err="1" smtClean="0"/>
              <a:t>arrythmia</a:t>
            </a:r>
            <a:endParaRPr lang="en-US" sz="2800" dirty="0" smtClean="0"/>
          </a:p>
          <a:p>
            <a:pPr marL="0" indent="0">
              <a:buNone/>
            </a:pPr>
            <a:r>
              <a:rPr lang="en-US" sz="2800" dirty="0" smtClean="0"/>
              <a:t>HCM- left ventricular hypertrophy and </a:t>
            </a:r>
            <a:r>
              <a:rPr lang="en-US" sz="2800" dirty="0" err="1" smtClean="0"/>
              <a:t>psuedo</a:t>
            </a:r>
            <a:r>
              <a:rPr lang="en-US" sz="2800" dirty="0" smtClean="0"/>
              <a:t> Q wave </a:t>
            </a:r>
          </a:p>
          <a:p>
            <a:pPr marL="0" indent="0">
              <a:buNone/>
            </a:pPr>
            <a:r>
              <a:rPr lang="en-US" sz="2800" dirty="0" smtClean="0"/>
              <a:t>RCM- low voltage, conduction disturbance and Q waves</a:t>
            </a:r>
            <a:endParaRPr lang="en-US" sz="2800" dirty="0" smtClean="0"/>
          </a:p>
          <a:p>
            <a:pPr marL="0" indent="0">
              <a:buNone/>
            </a:pPr>
            <a:r>
              <a:rPr lang="en-US" sz="2800" b="1" dirty="0" smtClean="0"/>
              <a:t>Liver function test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096848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2405" y="151462"/>
            <a:ext cx="9720072" cy="1020846"/>
          </a:xfrm>
        </p:spPr>
        <p:txBody>
          <a:bodyPr/>
          <a:lstStyle/>
          <a:p>
            <a:r>
              <a:rPr lang="en-US" dirty="0" smtClean="0"/>
              <a:t>Preventive measures</a:t>
            </a:r>
            <a:endParaRPr lang="en-US" dirty="0"/>
          </a:p>
        </p:txBody>
      </p:sp>
      <p:sp>
        <p:nvSpPr>
          <p:cNvPr id="3" name="Content Placeholder 2"/>
          <p:cNvSpPr>
            <a:spLocks noGrp="1"/>
          </p:cNvSpPr>
          <p:nvPr>
            <p:ph idx="1"/>
          </p:nvPr>
        </p:nvSpPr>
        <p:spPr>
          <a:xfrm>
            <a:off x="860004" y="1275890"/>
            <a:ext cx="11167872" cy="5500048"/>
          </a:xfrm>
        </p:spPr>
        <p:txBody>
          <a:bodyPr>
            <a:normAutofit fontScale="92500" lnSpcReduction="10000"/>
          </a:bodyPr>
          <a:lstStyle/>
          <a:p>
            <a:pPr marL="0" indent="0">
              <a:buNone/>
            </a:pPr>
            <a:r>
              <a:rPr lang="en-US" dirty="0" smtClean="0"/>
              <a:t>You can help to reduce the effects of cardiomyopathy and the risk of more heart problems by making some lifestyle changes:</a:t>
            </a:r>
          </a:p>
          <a:p>
            <a:pPr>
              <a:buFont typeface="Courier New" panose="02070309020205020404" pitchFamily="49" charset="0"/>
              <a:buChar char="o"/>
            </a:pPr>
            <a:r>
              <a:rPr lang="en-US" dirty="0" smtClean="0"/>
              <a:t>Be smoke free</a:t>
            </a:r>
          </a:p>
          <a:p>
            <a:pPr>
              <a:buFont typeface="Courier New" panose="02070309020205020404" pitchFamily="49" charset="0"/>
              <a:buChar char="o"/>
            </a:pPr>
            <a:r>
              <a:rPr lang="en-US" dirty="0" smtClean="0"/>
              <a:t>Eat less salt: salt causes the body to retain fluid which can build up and put more strain on your heart and increase the risk of high blood pressure.</a:t>
            </a:r>
          </a:p>
          <a:p>
            <a:pPr>
              <a:buFont typeface="Courier New" panose="02070309020205020404" pitchFamily="49" charset="0"/>
              <a:buChar char="o"/>
            </a:pPr>
            <a:r>
              <a:rPr lang="en-US" dirty="0" smtClean="0"/>
              <a:t>Limit alcohol: alcohol; can damage the heart</a:t>
            </a:r>
          </a:p>
          <a:p>
            <a:pPr>
              <a:buFont typeface="Courier New" panose="02070309020205020404" pitchFamily="49" charset="0"/>
              <a:buChar char="o"/>
            </a:pPr>
            <a:r>
              <a:rPr lang="en-US" dirty="0" smtClean="0"/>
              <a:t>Do regular light to moderate intensity physical activity: such as walking , cycling, lifting weights, and stretching everyday. Do what you can do without getting breathless or overtired. Also avoid strenuous activity.</a:t>
            </a:r>
          </a:p>
          <a:p>
            <a:pPr>
              <a:buFont typeface="Courier New" panose="02070309020205020404" pitchFamily="49" charset="0"/>
              <a:buChar char="o"/>
            </a:pPr>
            <a:r>
              <a:rPr lang="en-US" dirty="0" smtClean="0"/>
              <a:t>A healthy diet: fruits and vegetables and grains {whole grain products}. Choose foods that are low in saturated fat and cholesterol. </a:t>
            </a:r>
          </a:p>
          <a:p>
            <a:pPr>
              <a:buFont typeface="Courier New" panose="02070309020205020404" pitchFamily="49" charset="0"/>
              <a:buChar char="o"/>
            </a:pPr>
            <a:r>
              <a:rPr lang="en-US" dirty="0" smtClean="0"/>
              <a:t>Loose excessive weight</a:t>
            </a:r>
          </a:p>
          <a:p>
            <a:pPr>
              <a:buFont typeface="Courier New" panose="02070309020205020404" pitchFamily="49" charset="0"/>
              <a:buChar char="o"/>
            </a:pPr>
            <a:r>
              <a:rPr lang="en-US" dirty="0" smtClean="0"/>
              <a:t>Get enough rest and reduce stressing yourself unnecessarily</a:t>
            </a:r>
          </a:p>
          <a:p>
            <a:pPr>
              <a:buFont typeface="Courier New" panose="02070309020205020404" pitchFamily="49" charset="0"/>
              <a:buChar char="o"/>
            </a:pPr>
            <a:r>
              <a:rPr lang="en-US" dirty="0" smtClean="0"/>
              <a:t>Get regular check ups from the doctor</a:t>
            </a:r>
          </a:p>
          <a:p>
            <a:pPr>
              <a:buFont typeface="Courier New" panose="02070309020205020404" pitchFamily="49" charset="0"/>
              <a:buChar char="o"/>
            </a:pPr>
            <a:r>
              <a:rPr lang="en-US" dirty="0" smtClean="0"/>
              <a:t>Inherited types of cardiomyopathy cannot be prevented</a:t>
            </a:r>
            <a:endParaRPr lang="en-US" dirty="0"/>
          </a:p>
        </p:txBody>
      </p:sp>
    </p:spTree>
    <p:extLst>
      <p:ext uri="{BB962C8B-B14F-4D97-AF65-F5344CB8AC3E}">
        <p14:creationId xmlns:p14="http://schemas.microsoft.com/office/powerpoint/2010/main" val="1753694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a:xfrm>
            <a:off x="1024128" y="1637731"/>
            <a:ext cx="9720073" cy="5104263"/>
          </a:xfrm>
        </p:spPr>
        <p:txBody>
          <a:bodyPr>
            <a:normAutofit/>
          </a:bodyPr>
          <a:lstStyle/>
          <a:p>
            <a:r>
              <a:rPr lang="en-US" sz="2400" dirty="0" smtClean="0"/>
              <a:t>People who have cardiomyopathy but no signs or symptoms may not need treatment. Sometimes dilated cardiomyopathy that comes on suddenly may even go away on its own. </a:t>
            </a:r>
          </a:p>
          <a:p>
            <a:r>
              <a:rPr lang="en-US" sz="2400" dirty="0" smtClean="0"/>
              <a:t>For others treatment is needed. Treatment depends on the type of cardiomyopathy; the severity of the symptoms and complications and the age and overall health</a:t>
            </a:r>
          </a:p>
          <a:p>
            <a:r>
              <a:rPr lang="en-US" sz="2400" dirty="0" smtClean="0"/>
              <a:t>The main goals of treating cardiomyopathy include;</a:t>
            </a:r>
          </a:p>
          <a:p>
            <a:pPr>
              <a:buFont typeface="Courier New" panose="02070309020205020404" pitchFamily="49" charset="0"/>
              <a:buChar char="o"/>
            </a:pPr>
            <a:r>
              <a:rPr lang="en-US" sz="2400" dirty="0" smtClean="0"/>
              <a:t>Managing any conditions that cause or contribute to the disease</a:t>
            </a:r>
          </a:p>
          <a:p>
            <a:pPr>
              <a:buFont typeface="Courier New" panose="02070309020205020404" pitchFamily="49" charset="0"/>
              <a:buChar char="o"/>
            </a:pPr>
            <a:r>
              <a:rPr lang="en-US" sz="2400" dirty="0" smtClean="0"/>
              <a:t>Controlling signs and symptoms so that you can live as normally as possible </a:t>
            </a:r>
          </a:p>
          <a:p>
            <a:pPr>
              <a:buFont typeface="Courier New" panose="02070309020205020404" pitchFamily="49" charset="0"/>
              <a:buChar char="o"/>
            </a:pPr>
            <a:r>
              <a:rPr lang="en-US" sz="2400" dirty="0" smtClean="0"/>
              <a:t>Stopping the disease from getting worse</a:t>
            </a:r>
          </a:p>
          <a:p>
            <a:pPr>
              <a:buFont typeface="Courier New" panose="02070309020205020404" pitchFamily="49" charset="0"/>
              <a:buChar char="o"/>
            </a:pPr>
            <a:r>
              <a:rPr lang="en-US" sz="2400" dirty="0" smtClean="0"/>
              <a:t>Reducing complications and the risk of sudden cardiac arrest</a:t>
            </a:r>
            <a:endParaRPr lang="en-US" sz="2400" dirty="0"/>
          </a:p>
        </p:txBody>
      </p:sp>
    </p:spTree>
    <p:extLst>
      <p:ext uri="{BB962C8B-B14F-4D97-AF65-F5344CB8AC3E}">
        <p14:creationId xmlns:p14="http://schemas.microsoft.com/office/powerpoint/2010/main" val="4010646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SURGICAL Treatment </a:t>
            </a:r>
            <a:endParaRPr lang="en-US" dirty="0"/>
          </a:p>
        </p:txBody>
      </p:sp>
      <p:sp>
        <p:nvSpPr>
          <p:cNvPr id="3" name="Content Placeholder 2"/>
          <p:cNvSpPr>
            <a:spLocks noGrp="1"/>
          </p:cNvSpPr>
          <p:nvPr>
            <p:ph idx="1"/>
          </p:nvPr>
        </p:nvSpPr>
        <p:spPr>
          <a:xfrm>
            <a:off x="1024128" y="1869743"/>
            <a:ext cx="10631060" cy="4885899"/>
          </a:xfrm>
        </p:spPr>
        <p:txBody>
          <a:bodyPr>
            <a:normAutofit/>
          </a:bodyPr>
          <a:lstStyle/>
          <a:p>
            <a:pPr>
              <a:buFont typeface="Courier New" panose="02070309020205020404" pitchFamily="49" charset="0"/>
              <a:buChar char="o"/>
            </a:pPr>
            <a:r>
              <a:rPr lang="en-US" sz="3200" dirty="0" smtClean="0"/>
              <a:t>Lower the blood pressure: ACE inhibitors, angiotensin II receptor blockers, beta blockers, and calcium channel blockers.</a:t>
            </a:r>
          </a:p>
          <a:p>
            <a:pPr>
              <a:buFont typeface="Courier New" panose="02070309020205020404" pitchFamily="49" charset="0"/>
              <a:buChar char="o"/>
            </a:pPr>
            <a:r>
              <a:rPr lang="en-US" sz="3200" dirty="0" smtClean="0"/>
              <a:t>Reduce the heart rate: beta blockers, digoxin, </a:t>
            </a:r>
            <a:r>
              <a:rPr lang="en-US" sz="3200" dirty="0" err="1" smtClean="0"/>
              <a:t>antiarrythmics</a:t>
            </a:r>
            <a:endParaRPr lang="en-US" sz="3200" dirty="0" smtClean="0"/>
          </a:p>
          <a:p>
            <a:pPr>
              <a:buFont typeface="Courier New" panose="02070309020205020404" pitchFamily="49" charset="0"/>
              <a:buChar char="o"/>
            </a:pPr>
            <a:r>
              <a:rPr lang="en-US" sz="3200" dirty="0" smtClean="0"/>
              <a:t>Balance electrolytes: aldosterone blockers </a:t>
            </a:r>
          </a:p>
          <a:p>
            <a:pPr>
              <a:buFont typeface="Courier New" panose="02070309020205020404" pitchFamily="49" charset="0"/>
              <a:buChar char="o"/>
            </a:pPr>
            <a:r>
              <a:rPr lang="en-US" sz="3200" dirty="0" smtClean="0"/>
              <a:t>Use of diuretics</a:t>
            </a:r>
          </a:p>
          <a:p>
            <a:pPr>
              <a:buFont typeface="Courier New" panose="02070309020205020404" pitchFamily="49" charset="0"/>
              <a:buChar char="o"/>
            </a:pPr>
            <a:r>
              <a:rPr lang="en-US" sz="3200" dirty="0" smtClean="0"/>
              <a:t>prevent blood clots from forming: anti coagulants or “blood thinners”</a:t>
            </a:r>
          </a:p>
          <a:p>
            <a:pPr>
              <a:buFont typeface="Courier New" panose="02070309020205020404" pitchFamily="49" charset="0"/>
              <a:buChar char="o"/>
            </a:pPr>
            <a:r>
              <a:rPr lang="en-US" sz="3200" dirty="0" smtClean="0"/>
              <a:t>Reduce inflammation with corticosteroids</a:t>
            </a:r>
          </a:p>
          <a:p>
            <a:pPr>
              <a:buFont typeface="Courier New" panose="02070309020205020404" pitchFamily="49" charset="0"/>
              <a:buChar char="o"/>
            </a:pPr>
            <a:endParaRPr lang="en-US" sz="3200" dirty="0"/>
          </a:p>
        </p:txBody>
      </p:sp>
    </p:spTree>
    <p:extLst>
      <p:ext uri="{BB962C8B-B14F-4D97-AF65-F5344CB8AC3E}">
        <p14:creationId xmlns:p14="http://schemas.microsoft.com/office/powerpoint/2010/main" val="3438940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684" y="151763"/>
            <a:ext cx="10034516" cy="639807"/>
          </a:xfrm>
        </p:spPr>
        <p:txBody>
          <a:bodyPr>
            <a:normAutofit fontScale="90000"/>
          </a:bodyPr>
          <a:lstStyle/>
          <a:p>
            <a:r>
              <a:rPr lang="en-US" dirty="0" smtClean="0"/>
              <a:t>SURGICAL TREATMENT</a:t>
            </a:r>
            <a:endParaRPr lang="en-US" dirty="0"/>
          </a:p>
        </p:txBody>
      </p:sp>
      <p:sp>
        <p:nvSpPr>
          <p:cNvPr id="3" name="Content Placeholder 2"/>
          <p:cNvSpPr>
            <a:spLocks noGrp="1"/>
          </p:cNvSpPr>
          <p:nvPr>
            <p:ph idx="1"/>
          </p:nvPr>
        </p:nvSpPr>
        <p:spPr>
          <a:xfrm>
            <a:off x="0" y="791570"/>
            <a:ext cx="12192000" cy="6066430"/>
          </a:xfrm>
        </p:spPr>
        <p:txBody>
          <a:bodyPr>
            <a:noAutofit/>
          </a:bodyPr>
          <a:lstStyle/>
          <a:p>
            <a:pPr>
              <a:buFont typeface="Courier New" panose="02070309020205020404" pitchFamily="49" charset="0"/>
              <a:buChar char="o"/>
            </a:pPr>
            <a:r>
              <a:rPr lang="en-US" sz="2000" dirty="0" smtClean="0"/>
              <a:t>Septal myectomy: it is an open heart surgery used for people who have obstructive  hypertrophic cardiomyopathy and severe symptoms. This surgery is generally used for younger patients and for those who’s drugs are not working. A surgeon removes the part of the thickened septum that’s bulging into the left ventricle this improves blood flow through the heart and out of the body. The removed tissue doesn’t grow back. The surgeon can also repair or replace the mitral valve at the same time, if needed. </a:t>
            </a:r>
          </a:p>
          <a:p>
            <a:pPr>
              <a:buFont typeface="Courier New" panose="02070309020205020404" pitchFamily="49" charset="0"/>
              <a:buChar char="o"/>
            </a:pPr>
            <a:r>
              <a:rPr lang="en-US" sz="2000" dirty="0" smtClean="0"/>
              <a:t>Surgically </a:t>
            </a:r>
            <a:r>
              <a:rPr lang="en-US" sz="2000" dirty="0"/>
              <a:t>i</a:t>
            </a:r>
            <a:r>
              <a:rPr lang="en-US" sz="2000" dirty="0" smtClean="0"/>
              <a:t>mplanted devices: </a:t>
            </a:r>
          </a:p>
          <a:p>
            <a:pPr>
              <a:buFont typeface="Courier New" panose="02070309020205020404" pitchFamily="49" charset="0"/>
              <a:buChar char="o"/>
            </a:pPr>
            <a:r>
              <a:rPr lang="en-US" sz="2000" dirty="0" smtClean="0"/>
              <a:t>a pacemaker is a perfect example . A small device that is placed under the skin of the chest or abdomen to help control arrhythmias. It uses electrical pulses to prompt the heart to beat at a normal rate</a:t>
            </a:r>
          </a:p>
          <a:p>
            <a:pPr>
              <a:buFont typeface="Courier New" panose="02070309020205020404" pitchFamily="49" charset="0"/>
              <a:buChar char="o"/>
            </a:pPr>
            <a:r>
              <a:rPr lang="en-US" sz="2000" dirty="0" smtClean="0"/>
              <a:t>Cardiac resynchronization therapy(CRT) device: it coordinates contractions between the hearts left and right ventricles.</a:t>
            </a:r>
          </a:p>
          <a:p>
            <a:pPr>
              <a:buFont typeface="Courier New" panose="02070309020205020404" pitchFamily="49" charset="0"/>
              <a:buChar char="o"/>
            </a:pPr>
            <a:r>
              <a:rPr lang="en-US" sz="2000" dirty="0" smtClean="0"/>
              <a:t>LAVD: a left ventricular  assist device helps the heart pump blood to the body. It can be used as long term therapy or as short term therapy for people who are waiting for heart transplants.</a:t>
            </a:r>
          </a:p>
          <a:p>
            <a:pPr>
              <a:buFont typeface="Courier New" panose="02070309020205020404" pitchFamily="49" charset="0"/>
              <a:buChar char="o"/>
            </a:pPr>
            <a:r>
              <a:rPr lang="en-US" sz="2000" dirty="0" smtClean="0"/>
              <a:t>ICD: Implantable cardioverter defibrillator helps control life threatening arrhythmias that may lead to sudden cardiac arrest. It is implanted in the chest or abdomen and connected to the heart with wires. If the ICD senses a dangerous change in heart rhythm, it will send and electric shock to the heart to restore a normal heartbeat.</a:t>
            </a:r>
          </a:p>
          <a:p>
            <a:pPr>
              <a:buFont typeface="Courier New" panose="02070309020205020404" pitchFamily="49" charset="0"/>
              <a:buChar char="o"/>
            </a:pPr>
            <a:r>
              <a:rPr lang="en-US" sz="2000" dirty="0" smtClean="0"/>
              <a:t>Heart transplant: this is replacement of the diseased heart with a healthy heart from a deceased donor. This is the final resort for people with end stage heart failure.</a:t>
            </a:r>
          </a:p>
          <a:p>
            <a:pPr>
              <a:buFont typeface="Courier New" panose="02070309020205020404" pitchFamily="49" charset="0"/>
              <a:buChar char="o"/>
            </a:pPr>
            <a:endParaRPr lang="en-US" sz="2000" dirty="0" smtClean="0"/>
          </a:p>
        </p:txBody>
      </p:sp>
    </p:spTree>
    <p:extLst>
      <p:ext uri="{BB962C8B-B14F-4D97-AF65-F5344CB8AC3E}">
        <p14:creationId xmlns:p14="http://schemas.microsoft.com/office/powerpoint/2010/main" val="1099894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a:t>
            </a:r>
            <a:endParaRPr lang="en-US" dirty="0"/>
          </a:p>
        </p:txBody>
      </p:sp>
      <p:sp>
        <p:nvSpPr>
          <p:cNvPr id="3" name="Content Placeholder 2"/>
          <p:cNvSpPr>
            <a:spLocks noGrp="1"/>
          </p:cNvSpPr>
          <p:nvPr>
            <p:ph idx="1"/>
          </p:nvPr>
        </p:nvSpPr>
        <p:spPr>
          <a:xfrm>
            <a:off x="1024128" y="1705970"/>
            <a:ext cx="9720073" cy="5152030"/>
          </a:xfrm>
        </p:spPr>
        <p:txBody>
          <a:bodyPr/>
          <a:lstStyle/>
          <a:p>
            <a:pPr>
              <a:buFont typeface="Courier New" panose="02070309020205020404" pitchFamily="49" charset="0"/>
              <a:buChar char="o"/>
            </a:pPr>
            <a:r>
              <a:rPr lang="en-US" sz="2400" dirty="0" smtClean="0"/>
              <a:t>Heart attack failure: the heart cannot pump enough blood to meet the body's needs</a:t>
            </a:r>
          </a:p>
          <a:p>
            <a:pPr>
              <a:buFont typeface="Courier New" panose="02070309020205020404" pitchFamily="49" charset="0"/>
              <a:buChar char="o"/>
            </a:pPr>
            <a:r>
              <a:rPr lang="en-US" sz="2400" dirty="0" smtClean="0"/>
              <a:t>Blood clots: because the heart cannot pump effectively , blood clots form in the heart. When clots enter the blood stream, they can block the blood flow to other organs including the heart and the brain </a:t>
            </a:r>
          </a:p>
          <a:p>
            <a:pPr>
              <a:buFont typeface="Courier New" panose="02070309020205020404" pitchFamily="49" charset="0"/>
              <a:buChar char="o"/>
            </a:pPr>
            <a:r>
              <a:rPr lang="en-US" sz="2400" dirty="0" smtClean="0"/>
              <a:t>Valve problems: because cardiomyopathy causes the heart to enlarge, the heart valves might not close properly. This can lead to a backward flow of blood</a:t>
            </a:r>
          </a:p>
          <a:p>
            <a:pPr>
              <a:buFont typeface="Courier New" panose="02070309020205020404" pitchFamily="49" charset="0"/>
              <a:buChar char="o"/>
            </a:pPr>
            <a:r>
              <a:rPr lang="en-US" sz="2400" dirty="0" smtClean="0"/>
              <a:t>Cardiac arrest and sudden death: cardiomyopathy leads to abnormal heart rhythms. These abnormal heart rhythms can result I fainting or in some cases, sudden death if the heart stops breathing effectively.</a:t>
            </a:r>
          </a:p>
          <a:p>
            <a:pPr>
              <a:buFont typeface="Courier New" panose="02070309020205020404" pitchFamily="49" charset="0"/>
              <a:buChar char="o"/>
            </a:pPr>
            <a:endParaRPr lang="en-US" sz="2400" dirty="0" smtClean="0"/>
          </a:p>
          <a:p>
            <a:pPr>
              <a:buFont typeface="Courier New" panose="02070309020205020404" pitchFamily="49" charset="0"/>
              <a:buChar char="o"/>
            </a:pPr>
            <a:endParaRPr lang="en-US" dirty="0" smtClean="0"/>
          </a:p>
          <a:p>
            <a:pPr>
              <a:buFont typeface="Courier New" panose="02070309020205020404" pitchFamily="49" charset="0"/>
              <a:buChar char="o"/>
            </a:pPr>
            <a:endParaRPr lang="en-US" dirty="0" smtClean="0"/>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4195748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9600" dirty="0" smtClean="0"/>
              <a:t>Definition </a:t>
            </a:r>
            <a:endParaRPr lang="en-US" sz="9600" dirty="0"/>
          </a:p>
        </p:txBody>
      </p:sp>
      <p:sp>
        <p:nvSpPr>
          <p:cNvPr id="3" name="Content Placeholder 2"/>
          <p:cNvSpPr>
            <a:spLocks noGrp="1"/>
          </p:cNvSpPr>
          <p:nvPr>
            <p:ph idx="1"/>
          </p:nvPr>
        </p:nvSpPr>
        <p:spPr/>
        <p:txBody>
          <a:bodyPr>
            <a:normAutofit/>
          </a:bodyPr>
          <a:lstStyle/>
          <a:p>
            <a:r>
              <a:rPr lang="en-US" sz="2800" dirty="0"/>
              <a:t>A heterogeneous group of diseases of the myocardium associated with mechanical </a:t>
            </a:r>
            <a:r>
              <a:rPr lang="en-US" sz="2800" dirty="0" smtClean="0"/>
              <a:t>and/or </a:t>
            </a:r>
            <a:r>
              <a:rPr lang="en-US" sz="2800" dirty="0"/>
              <a:t>electrical dysfunction that usually (but not invariably) exhibit inappropriate ventricular hypertrophy or dilatation and are due to a variety of causes that frequently are genetic.</a:t>
            </a:r>
          </a:p>
          <a:p>
            <a:r>
              <a:rPr lang="en-US" sz="2800" dirty="0"/>
              <a:t>It is estimated that cardiomyopathy accounts for 5–10% of the heart failure in the 5–6 million patients carrying that diagnosis in the United States</a:t>
            </a:r>
            <a:r>
              <a:rPr lang="en-US" sz="2800" dirty="0" smtClean="0"/>
              <a:t>. (2001)</a:t>
            </a:r>
            <a:endParaRPr lang="en-US" sz="2800" dirty="0"/>
          </a:p>
          <a:p>
            <a:endParaRPr lang="en-US" sz="2800" dirty="0"/>
          </a:p>
        </p:txBody>
      </p:sp>
    </p:spTree>
    <p:extLst>
      <p:ext uri="{BB962C8B-B14F-4D97-AF65-F5344CB8AC3E}">
        <p14:creationId xmlns:p14="http://schemas.microsoft.com/office/powerpoint/2010/main" val="4068909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570" y="138115"/>
            <a:ext cx="9720072" cy="858172"/>
          </a:xfrm>
        </p:spPr>
        <p:txBody>
          <a:bodyPr/>
          <a:lstStyle/>
          <a:p>
            <a:r>
              <a:rPr lang="en-US" dirty="0" smtClean="0"/>
              <a:t>Reference</a:t>
            </a:r>
            <a:endParaRPr lang="en-US" dirty="0"/>
          </a:p>
        </p:txBody>
      </p:sp>
      <p:sp>
        <p:nvSpPr>
          <p:cNvPr id="3" name="Content Placeholder 2"/>
          <p:cNvSpPr>
            <a:spLocks noGrp="1"/>
          </p:cNvSpPr>
          <p:nvPr>
            <p:ph idx="1"/>
          </p:nvPr>
        </p:nvSpPr>
        <p:spPr>
          <a:xfrm>
            <a:off x="477672" y="791570"/>
            <a:ext cx="11286698" cy="5936776"/>
          </a:xfrm>
        </p:spPr>
        <p:txBody>
          <a:bodyPr>
            <a:normAutofit/>
          </a:bodyPr>
          <a:lstStyle/>
          <a:p>
            <a:r>
              <a:rPr lang="en-US" dirty="0" err="1"/>
              <a:t>Boudina</a:t>
            </a:r>
            <a:r>
              <a:rPr lang="en-US" dirty="0"/>
              <a:t>, </a:t>
            </a:r>
            <a:r>
              <a:rPr lang="en-US" dirty="0" err="1"/>
              <a:t>Sihem</a:t>
            </a:r>
            <a:r>
              <a:rPr lang="en-US" dirty="0"/>
              <a:t>; Abel, Evan Dale (1 March 2010). "Diabetic cardiomyopathy, causes and effects". Reviews in endocrine &amp; metabolic disorders. 11 (1): 31–39. doi:10.1007/s11154-010-9131-7. ISSN 1389-9155. PMC 2914514 . PMID 20180026.</a:t>
            </a:r>
          </a:p>
          <a:p>
            <a:r>
              <a:rPr lang="en-US" dirty="0"/>
              <a:t>Marian, A. J.; Roberts, Robert (1 April 2001). "The Molecular Genetic Basis for Hypertrophic Cardiomyopathy". Journal of molecular and cellular cardiology. 33 (4): 655–670. doi:10.1006/jmcc.2001.1340. ISSN 0022-2828. PMC 2901497 . PMID 11273720.</a:t>
            </a:r>
          </a:p>
          <a:p>
            <a:r>
              <a:rPr lang="en-US" dirty="0"/>
              <a:t>Acton, Q. Ashton (2013). Advances in Heart Research and Application: 2013 Edition. Scholarly Editions. ISBN 978-1-481-68280-0.</a:t>
            </a:r>
          </a:p>
          <a:p>
            <a:r>
              <a:rPr lang="en-US" dirty="0" err="1"/>
              <a:t>Towbin</a:t>
            </a:r>
            <a:r>
              <a:rPr lang="en-US" dirty="0"/>
              <a:t>, JA (2014). "Inherited cardiomyopathies". Circulation journal : official journal of the Japanese Circulation Society. 78 (10): 2347–56. ISSN 1347-4820. PMID 25186923. Retrieved 26 December 2017.</a:t>
            </a:r>
          </a:p>
          <a:p>
            <a:r>
              <a:rPr lang="en-US" dirty="0" err="1"/>
              <a:t>Maron</a:t>
            </a:r>
            <a:r>
              <a:rPr lang="en-US" dirty="0"/>
              <a:t>, Barry J.; </a:t>
            </a:r>
            <a:r>
              <a:rPr lang="en-US" dirty="0" err="1"/>
              <a:t>Udelson</a:t>
            </a:r>
            <a:r>
              <a:rPr lang="en-US" dirty="0"/>
              <a:t>, James E.; </a:t>
            </a:r>
            <a:r>
              <a:rPr lang="en-US" dirty="0" err="1"/>
              <a:t>Bonow</a:t>
            </a:r>
            <a:r>
              <a:rPr lang="en-US" dirty="0"/>
              <a:t>, Robert O.; Nishimura, Rick A.; Ackerman, Michael J.; Estes, N. A. Mark; Cooper, Leslie T.; Link, Mark S.; </a:t>
            </a:r>
            <a:r>
              <a:rPr lang="en-US" dirty="0" err="1"/>
              <a:t>Maron</a:t>
            </a:r>
            <a:r>
              <a:rPr lang="en-US" dirty="0"/>
              <a:t>, Martin S. (1 December 2015). "Eligibility and Disqualification Recommendations for Competitive Athletes With Cardiovascular Abnormalities: Task Force 3: Hypertrophic Cardiomyopathy, </a:t>
            </a:r>
            <a:r>
              <a:rPr lang="en-US" dirty="0" err="1"/>
              <a:t>Arrhythmogenic</a:t>
            </a:r>
            <a:r>
              <a:rPr lang="en-US" dirty="0"/>
              <a:t> Right Ventricular Cardiomyopathy and Other Cardiomyopathies, and Myocarditis: A Scientific Statement From the American Heart Association and American College of Cardiology". Circulation. 132 (22): e273–280. </a:t>
            </a:r>
            <a:r>
              <a:rPr lang="en-US" dirty="0" err="1"/>
              <a:t>doi</a:t>
            </a:r>
            <a:r>
              <a:rPr lang="en-US" dirty="0"/>
              <a:t>:</a:t>
            </a:r>
          </a:p>
        </p:txBody>
      </p:sp>
    </p:spTree>
    <p:extLst>
      <p:ext uri="{BB962C8B-B14F-4D97-AF65-F5344CB8AC3E}">
        <p14:creationId xmlns:p14="http://schemas.microsoft.com/office/powerpoint/2010/main" val="212590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Normal Anatomy of the heart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2013" y="341194"/>
            <a:ext cx="11614244" cy="6400800"/>
          </a:xfrm>
        </p:spPr>
      </p:pic>
    </p:spTree>
    <p:extLst>
      <p:ext uri="{BB962C8B-B14F-4D97-AF65-F5344CB8AC3E}">
        <p14:creationId xmlns:p14="http://schemas.microsoft.com/office/powerpoint/2010/main" val="3240986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Classical TYPES OF CARDIOMYOPATHY</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1752" y="1755228"/>
            <a:ext cx="9175531" cy="4719144"/>
          </a:xfrm>
          <a:prstGeom prst="rect">
            <a:avLst/>
          </a:prstGeom>
        </p:spPr>
      </p:pic>
    </p:spTree>
    <p:extLst>
      <p:ext uri="{BB962C8B-B14F-4D97-AF65-F5344CB8AC3E}">
        <p14:creationId xmlns:p14="http://schemas.microsoft.com/office/powerpoint/2010/main" val="1313771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946" y="134840"/>
            <a:ext cx="9720072" cy="1499616"/>
          </a:xfrm>
        </p:spPr>
        <p:txBody>
          <a:bodyPr>
            <a:noAutofit/>
          </a:bodyPr>
          <a:lstStyle/>
          <a:p>
            <a:r>
              <a:rPr lang="en-US" sz="6000" dirty="0" smtClean="0"/>
              <a:t>Classification into Primary and Secondary forms</a:t>
            </a:r>
            <a:endParaRPr lang="en-US" sz="6000" dirty="0"/>
          </a:p>
        </p:txBody>
      </p:sp>
      <p:sp>
        <p:nvSpPr>
          <p:cNvPr id="3" name="Content Placeholder 2"/>
          <p:cNvSpPr>
            <a:spLocks noGrp="1"/>
          </p:cNvSpPr>
          <p:nvPr>
            <p:ph sz="half" idx="1"/>
          </p:nvPr>
        </p:nvSpPr>
        <p:spPr>
          <a:xfrm>
            <a:off x="109182" y="1764656"/>
            <a:ext cx="5349923" cy="4984162"/>
          </a:xfrm>
        </p:spPr>
        <p:txBody>
          <a:bodyPr>
            <a:normAutofit fontScale="47500" lnSpcReduction="20000"/>
          </a:bodyPr>
          <a:lstStyle/>
          <a:p>
            <a:r>
              <a:rPr lang="en-US" sz="4500" dirty="0" smtClean="0"/>
              <a:t>PRIMARY</a:t>
            </a:r>
          </a:p>
          <a:p>
            <a:r>
              <a:rPr lang="en-US" sz="4500" dirty="0" smtClean="0"/>
              <a:t>Genetic</a:t>
            </a:r>
          </a:p>
          <a:p>
            <a:pPr marL="0" indent="0">
              <a:buNone/>
            </a:pPr>
            <a:r>
              <a:rPr lang="en-US" sz="4500" dirty="0" smtClean="0"/>
              <a:t>Hypertrophic cardiomyopathy</a:t>
            </a:r>
          </a:p>
          <a:p>
            <a:pPr marL="0" indent="0">
              <a:buNone/>
            </a:pPr>
            <a:r>
              <a:rPr lang="en-US" sz="4500" dirty="0" smtClean="0"/>
              <a:t>Arrhythmogenic right ventricular cardiomyopathy</a:t>
            </a:r>
          </a:p>
          <a:p>
            <a:pPr marL="0" indent="0">
              <a:buNone/>
            </a:pPr>
            <a:r>
              <a:rPr lang="en-US" sz="4500" dirty="0" smtClean="0"/>
              <a:t>LV non-compaction</a:t>
            </a:r>
          </a:p>
          <a:p>
            <a:pPr marL="0" indent="0">
              <a:buNone/>
            </a:pPr>
            <a:r>
              <a:rPr lang="en-US" sz="4500" dirty="0" smtClean="0"/>
              <a:t>Ion </a:t>
            </a:r>
            <a:r>
              <a:rPr lang="en-US" sz="4500" dirty="0" err="1" smtClean="0"/>
              <a:t>Channelopathies</a:t>
            </a:r>
            <a:endParaRPr lang="en-US" sz="4500" dirty="0" smtClean="0"/>
          </a:p>
          <a:p>
            <a:pPr marL="0" indent="0">
              <a:buNone/>
            </a:pPr>
            <a:r>
              <a:rPr lang="en-US" sz="4500" dirty="0" smtClean="0"/>
              <a:t>Dilated cardiomyopathy</a:t>
            </a:r>
          </a:p>
          <a:p>
            <a:pPr marL="0" indent="0">
              <a:buNone/>
            </a:pPr>
            <a:r>
              <a:rPr lang="en-US" sz="4500" dirty="0" smtClean="0"/>
              <a:t>Restrictive cardiomyopathy</a:t>
            </a:r>
          </a:p>
          <a:p>
            <a:r>
              <a:rPr lang="en-US" sz="4500" dirty="0" smtClean="0"/>
              <a:t>  Acquired</a:t>
            </a:r>
          </a:p>
          <a:p>
            <a:pPr marL="0" indent="0">
              <a:buNone/>
            </a:pPr>
            <a:r>
              <a:rPr lang="en-US" sz="4500" dirty="0" smtClean="0"/>
              <a:t>Stress cardiomyopathy</a:t>
            </a:r>
          </a:p>
          <a:p>
            <a:pPr marL="0" indent="0">
              <a:buNone/>
            </a:pPr>
            <a:r>
              <a:rPr lang="en-US" sz="4500" dirty="0" smtClean="0"/>
              <a:t>Myocarditis</a:t>
            </a:r>
          </a:p>
          <a:p>
            <a:pPr marL="0" indent="0">
              <a:buNone/>
            </a:pPr>
            <a:r>
              <a:rPr lang="en-US" sz="4500" dirty="0" smtClean="0"/>
              <a:t>Ischemic cardiomyopathy</a:t>
            </a:r>
          </a:p>
          <a:p>
            <a:endParaRPr lang="en-US" dirty="0"/>
          </a:p>
        </p:txBody>
      </p:sp>
      <p:sp>
        <p:nvSpPr>
          <p:cNvPr id="4" name="Content Placeholder 3"/>
          <p:cNvSpPr>
            <a:spLocks noGrp="1"/>
          </p:cNvSpPr>
          <p:nvPr>
            <p:ph sz="half" idx="2"/>
          </p:nvPr>
        </p:nvSpPr>
        <p:spPr>
          <a:xfrm>
            <a:off x="5665800" y="1764656"/>
            <a:ext cx="6271965" cy="4984162"/>
          </a:xfrm>
        </p:spPr>
        <p:txBody>
          <a:bodyPr>
            <a:noAutofit/>
          </a:bodyPr>
          <a:lstStyle/>
          <a:p>
            <a:r>
              <a:rPr lang="en-US" sz="1800" dirty="0" smtClean="0"/>
              <a:t>SECONDARY</a:t>
            </a:r>
          </a:p>
          <a:p>
            <a:r>
              <a:rPr lang="en-US" sz="1800" dirty="0" smtClean="0"/>
              <a:t>Metabolic/storage</a:t>
            </a:r>
          </a:p>
          <a:p>
            <a:pPr marL="0" indent="0">
              <a:buNone/>
            </a:pPr>
            <a:r>
              <a:rPr lang="en-US" sz="1800" dirty="0" err="1" smtClean="0"/>
              <a:t>Fabry's</a:t>
            </a:r>
            <a:r>
              <a:rPr lang="en-US" sz="1800" dirty="0" smtClean="0"/>
              <a:t> disease and Hemochromatosis</a:t>
            </a:r>
          </a:p>
          <a:p>
            <a:r>
              <a:rPr lang="en-US" sz="1800" dirty="0" smtClean="0"/>
              <a:t> </a:t>
            </a:r>
            <a:r>
              <a:rPr lang="en-US" sz="1800" dirty="0" err="1" smtClean="0"/>
              <a:t>Endomyocardial</a:t>
            </a:r>
            <a:endParaRPr lang="en-US" sz="1800" dirty="0" smtClean="0"/>
          </a:p>
          <a:p>
            <a:pPr marL="0" indent="0">
              <a:buNone/>
            </a:pPr>
            <a:r>
              <a:rPr lang="en-US" sz="1800" dirty="0" err="1" smtClean="0"/>
              <a:t>Endomyocardial</a:t>
            </a:r>
            <a:r>
              <a:rPr lang="en-US" sz="1800" dirty="0" smtClean="0"/>
              <a:t> fibrosis and </a:t>
            </a:r>
            <a:r>
              <a:rPr lang="en-US" sz="1800" dirty="0" err="1" smtClean="0"/>
              <a:t>Hypereosinophilic</a:t>
            </a:r>
            <a:r>
              <a:rPr lang="en-US" sz="1800" dirty="0" smtClean="0"/>
              <a:t> syndrome</a:t>
            </a:r>
          </a:p>
          <a:p>
            <a:r>
              <a:rPr lang="en-US" sz="1800" dirty="0" smtClean="0"/>
              <a:t> Endocrine</a:t>
            </a:r>
          </a:p>
          <a:p>
            <a:pPr marL="0" indent="0">
              <a:buNone/>
            </a:pPr>
            <a:r>
              <a:rPr lang="en-US" sz="1800" dirty="0" smtClean="0"/>
              <a:t>Diabetes mellitus, Hyperthyroidism and Acromegaly</a:t>
            </a:r>
          </a:p>
          <a:p>
            <a:r>
              <a:rPr lang="en-US" sz="1800" dirty="0" smtClean="0"/>
              <a:t>  </a:t>
            </a:r>
            <a:r>
              <a:rPr lang="en-US" sz="1800" dirty="0" err="1" smtClean="0"/>
              <a:t>Cardiofacial</a:t>
            </a:r>
            <a:endParaRPr lang="en-US" sz="1800" dirty="0" smtClean="0"/>
          </a:p>
          <a:p>
            <a:pPr marL="0" indent="0">
              <a:buNone/>
            </a:pPr>
            <a:r>
              <a:rPr lang="en-US" sz="1800" dirty="0" smtClean="0"/>
              <a:t>Noonan syndrome</a:t>
            </a:r>
          </a:p>
          <a:p>
            <a:r>
              <a:rPr lang="en-US" sz="1800" dirty="0" smtClean="0"/>
              <a:t>  Neuromuscular</a:t>
            </a:r>
          </a:p>
          <a:p>
            <a:pPr marL="0" indent="0">
              <a:buNone/>
            </a:pPr>
            <a:r>
              <a:rPr lang="en-US" sz="1800" dirty="0"/>
              <a:t>M</a:t>
            </a:r>
            <a:r>
              <a:rPr lang="en-US" sz="1800" dirty="0" smtClean="0"/>
              <a:t>uscular dystrophy and </a:t>
            </a:r>
            <a:r>
              <a:rPr lang="en-US" sz="1800" dirty="0" err="1" smtClean="0"/>
              <a:t>Friedreich's</a:t>
            </a:r>
            <a:r>
              <a:rPr lang="en-US" sz="1800" dirty="0" smtClean="0"/>
              <a:t> ataxia Others</a:t>
            </a:r>
          </a:p>
          <a:p>
            <a:pPr marL="0" indent="0">
              <a:buNone/>
            </a:pPr>
            <a:r>
              <a:rPr lang="en-US" sz="1800" dirty="0" smtClean="0"/>
              <a:t>Obesity-associated cardiomyopathy</a:t>
            </a:r>
            <a:endParaRPr lang="en-US" sz="1800" dirty="0"/>
          </a:p>
        </p:txBody>
      </p:sp>
    </p:spTree>
    <p:extLst>
      <p:ext uri="{BB962C8B-B14F-4D97-AF65-F5344CB8AC3E}">
        <p14:creationId xmlns:p14="http://schemas.microsoft.com/office/powerpoint/2010/main" val="2769863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861" y="239141"/>
            <a:ext cx="10515600" cy="1248739"/>
          </a:xfrm>
        </p:spPr>
        <p:txBody>
          <a:bodyPr>
            <a:normAutofit/>
          </a:bodyPr>
          <a:lstStyle/>
          <a:p>
            <a:r>
              <a:rPr lang="en-US" dirty="0" smtClean="0"/>
              <a:t>Classification</a:t>
            </a:r>
            <a:endParaRPr lang="en-US" dirty="0"/>
          </a:p>
        </p:txBody>
      </p:sp>
      <p:sp>
        <p:nvSpPr>
          <p:cNvPr id="3" name="Content Placeholder 2"/>
          <p:cNvSpPr>
            <a:spLocks noGrp="1"/>
          </p:cNvSpPr>
          <p:nvPr>
            <p:ph idx="1"/>
          </p:nvPr>
        </p:nvSpPr>
        <p:spPr>
          <a:xfrm>
            <a:off x="767861" y="1487880"/>
            <a:ext cx="10515600" cy="5283584"/>
          </a:xfrm>
        </p:spPr>
        <p:txBody>
          <a:bodyPr>
            <a:normAutofit/>
          </a:bodyPr>
          <a:lstStyle/>
          <a:p>
            <a:r>
              <a:rPr lang="en-US" sz="2800" dirty="0" smtClean="0"/>
              <a:t>For purposes of general diagnosis and therapy, however, three time-honored clinical, functional, and pathologic patterns are recognized:</a:t>
            </a:r>
          </a:p>
          <a:p>
            <a:r>
              <a:rPr lang="en-US" sz="2800" dirty="0" smtClean="0"/>
              <a:t>Dilated cardiomyopathy (including arrhythmogenic right ventricular cardiomyopathy)</a:t>
            </a:r>
          </a:p>
          <a:p>
            <a:r>
              <a:rPr lang="en-US" sz="2800" dirty="0" smtClean="0"/>
              <a:t>Hypertrophic cardiomyopathy</a:t>
            </a:r>
          </a:p>
          <a:p>
            <a:r>
              <a:rPr lang="en-US" sz="2800" dirty="0" smtClean="0"/>
              <a:t>Restrictive cardiomyopathy </a:t>
            </a:r>
            <a:endParaRPr lang="en-US" sz="2800" dirty="0"/>
          </a:p>
        </p:txBody>
      </p:sp>
      <p:pic>
        <p:nvPicPr>
          <p:cNvPr id="4" name="Picture 3"/>
          <p:cNvPicPr>
            <a:picLocks noChangeAspect="1"/>
          </p:cNvPicPr>
          <p:nvPr/>
        </p:nvPicPr>
        <p:blipFill>
          <a:blip r:embed="rId3"/>
          <a:stretch>
            <a:fillRect/>
          </a:stretch>
        </p:blipFill>
        <p:spPr>
          <a:xfrm>
            <a:off x="6851176" y="2975212"/>
            <a:ext cx="4926842" cy="3796252"/>
          </a:xfrm>
          <a:prstGeom prst="rect">
            <a:avLst/>
          </a:prstGeom>
        </p:spPr>
      </p:pic>
    </p:spTree>
    <p:extLst>
      <p:ext uri="{BB962C8B-B14F-4D97-AF65-F5344CB8AC3E}">
        <p14:creationId xmlns:p14="http://schemas.microsoft.com/office/powerpoint/2010/main" val="800212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DILATED CARDIOMYOPATHY</a:t>
            </a:r>
            <a:endParaRPr lang="en-US" sz="7200" dirty="0"/>
          </a:p>
        </p:txBody>
      </p:sp>
      <p:sp>
        <p:nvSpPr>
          <p:cNvPr id="3" name="Content Placeholder 2"/>
          <p:cNvSpPr>
            <a:spLocks noGrp="1"/>
          </p:cNvSpPr>
          <p:nvPr>
            <p:ph idx="1"/>
          </p:nvPr>
        </p:nvSpPr>
        <p:spPr>
          <a:xfrm>
            <a:off x="1024128" y="2286000"/>
            <a:ext cx="9720073" cy="4572000"/>
          </a:xfrm>
        </p:spPr>
        <p:txBody>
          <a:bodyPr>
            <a:noAutofit/>
          </a:bodyPr>
          <a:lstStyle/>
          <a:p>
            <a:r>
              <a:rPr lang="en-US" sz="3200" dirty="0" smtClean="0"/>
              <a:t>Dilated cardiomyopathy is characterized by progressive cardiac dilation and contractile (systolic) dysfunction.</a:t>
            </a:r>
          </a:p>
          <a:p>
            <a:r>
              <a:rPr lang="en-US" sz="3200" dirty="0" smtClean="0"/>
              <a:t>Characteristics include four-chamber hypertrophy and dilation and both right- and left-sided intractable heart failure. </a:t>
            </a:r>
          </a:p>
          <a:p>
            <a:r>
              <a:rPr lang="en-US" sz="3200" dirty="0" smtClean="0"/>
              <a:t>Some forms are associated with mutant cytoskeletal proteins, such as dystrophin or </a:t>
            </a:r>
            <a:r>
              <a:rPr lang="en-US" sz="3200" dirty="0" err="1" smtClean="0"/>
              <a:t>desmin</a:t>
            </a:r>
            <a:r>
              <a:rPr lang="en-US" sz="3200" dirty="0" smtClean="0"/>
              <a:t>; mutations of </a:t>
            </a:r>
            <a:r>
              <a:rPr lang="en-US" sz="3200" dirty="0" err="1" smtClean="0"/>
              <a:t>sarcomeric</a:t>
            </a:r>
            <a:r>
              <a:rPr lang="en-US" sz="3200" dirty="0" smtClean="0"/>
              <a:t> proteins, such as cardiac myosin heavy chain; and other muscle proteins, such as actin.</a:t>
            </a:r>
          </a:p>
          <a:p>
            <a:r>
              <a:rPr lang="en-US" sz="3200" dirty="0" smtClean="0"/>
              <a:t>A multi-etiologic variant of dilated cardiomyopathy, known as </a:t>
            </a:r>
            <a:r>
              <a:rPr lang="en-US" sz="3200" dirty="0" err="1" smtClean="0"/>
              <a:t>peripartum</a:t>
            </a:r>
            <a:r>
              <a:rPr lang="en-US" sz="3200" dirty="0" smtClean="0"/>
              <a:t> cardiomyopathy, is associated with the latter stages of pregnancy and the period extending from weeks to months postpartum. </a:t>
            </a:r>
            <a:endParaRPr lang="en-US" sz="3200" dirty="0"/>
          </a:p>
        </p:txBody>
      </p:sp>
    </p:spTree>
    <p:extLst>
      <p:ext uri="{BB962C8B-B14F-4D97-AF65-F5344CB8AC3E}">
        <p14:creationId xmlns:p14="http://schemas.microsoft.com/office/powerpoint/2010/main" val="417192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Arrhythmogenic Right Ventricular Cardiomyopathy</a:t>
            </a:r>
            <a:endParaRPr lang="en-US" dirty="0"/>
          </a:p>
        </p:txBody>
      </p:sp>
      <p:sp>
        <p:nvSpPr>
          <p:cNvPr id="3" name="Content Placeholder 2"/>
          <p:cNvSpPr>
            <a:spLocks noGrp="1"/>
          </p:cNvSpPr>
          <p:nvPr>
            <p:ph idx="1"/>
          </p:nvPr>
        </p:nvSpPr>
        <p:spPr/>
        <p:txBody>
          <a:bodyPr>
            <a:normAutofit/>
          </a:bodyPr>
          <a:lstStyle/>
          <a:p>
            <a:r>
              <a:rPr lang="en-US" sz="3200" dirty="0" smtClean="0"/>
              <a:t>Arrhythmogenic right ventricular cardiomyopathy is an autosomal dominant disorder of the cardiac muscle; it classically manifests with right-sided heart failure and rhythm disturbances that can cause sudden cardiac death. </a:t>
            </a:r>
          </a:p>
          <a:p>
            <a:r>
              <a:rPr lang="en-US" sz="3200" dirty="0" smtClean="0"/>
              <a:t>Morphologically, the right ventricular wall is severely thinned owing to myocyte replacement by massive fatty infiltration and lesser amounts of fibrosis </a:t>
            </a:r>
            <a:endParaRPr lang="en-US" sz="3200" dirty="0"/>
          </a:p>
        </p:txBody>
      </p:sp>
    </p:spTree>
    <p:extLst>
      <p:ext uri="{BB962C8B-B14F-4D97-AF65-F5344CB8AC3E}">
        <p14:creationId xmlns:p14="http://schemas.microsoft.com/office/powerpoint/2010/main" val="3022669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HYPERTROPHIC CARDIOMYOPATHY</a:t>
            </a:r>
            <a:endParaRPr lang="en-US" sz="7200" dirty="0"/>
          </a:p>
        </p:txBody>
      </p:sp>
      <p:sp>
        <p:nvSpPr>
          <p:cNvPr id="3" name="Content Placeholder 2"/>
          <p:cNvSpPr>
            <a:spLocks noGrp="1"/>
          </p:cNvSpPr>
          <p:nvPr>
            <p:ph idx="1"/>
          </p:nvPr>
        </p:nvSpPr>
        <p:spPr/>
        <p:txBody>
          <a:bodyPr>
            <a:normAutofit/>
          </a:bodyPr>
          <a:lstStyle/>
          <a:p>
            <a:r>
              <a:rPr lang="en-US" sz="3200" dirty="0" smtClean="0"/>
              <a:t>The heart is thick-walled, heavy, and hypercontractile, in striking contrast with the flabby, poorly contractile heart in Dilated Cardiomyopathy.</a:t>
            </a:r>
          </a:p>
          <a:p>
            <a:r>
              <a:rPr lang="en-US" sz="3200" dirty="0" smtClean="0"/>
              <a:t>Hypertrophic Cardiomyopathy is marked by massive myocardial hypertrophy without ventricular dilation. Classically, there is disproportionate thickening of the ventricular septum.</a:t>
            </a:r>
            <a:endParaRPr lang="en-US" sz="3200" dirty="0"/>
          </a:p>
        </p:txBody>
      </p:sp>
    </p:spTree>
    <p:extLst>
      <p:ext uri="{BB962C8B-B14F-4D97-AF65-F5344CB8AC3E}">
        <p14:creationId xmlns:p14="http://schemas.microsoft.com/office/powerpoint/2010/main" val="42643033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xmlns="" name="Integral" id="{3577F8C9-A904-41D8-97D2-FD898F53F20E}" vid="{A41AC481-B287-49C8-90EF-C669597D2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182</TotalTime>
  <Words>1446</Words>
  <Application>Microsoft Office PowerPoint</Application>
  <PresentationFormat>Custom</PresentationFormat>
  <Paragraphs>169</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Integral</vt:lpstr>
      <vt:lpstr>Cardiomyopathy</vt:lpstr>
      <vt:lpstr>Definition </vt:lpstr>
      <vt:lpstr> Normal Anatomy of the heart </vt:lpstr>
      <vt:lpstr>Classical TYPES OF CARDIOMYOPATHY</vt:lpstr>
      <vt:lpstr>Classification into Primary and Secondary forms</vt:lpstr>
      <vt:lpstr>Classification</vt:lpstr>
      <vt:lpstr>DILATED CARDIOMYOPATHY</vt:lpstr>
      <vt:lpstr>Arrhythmogenic Right Ventricular Cardiomyopathy</vt:lpstr>
      <vt:lpstr>HYPERTROPHIC CARDIOMYOPATHY</vt:lpstr>
      <vt:lpstr>RESTRICTIVE CARDIOMYOPATHY</vt:lpstr>
      <vt:lpstr>Takotsubo Cardiomyopathy (Broken Heart Syndrome)</vt:lpstr>
      <vt:lpstr>CAUSES OF CARDIOMYOPATHY</vt:lpstr>
      <vt:lpstr>Clinical presentation</vt:lpstr>
      <vt:lpstr>investigation</vt:lpstr>
      <vt:lpstr>Preventive measures</vt:lpstr>
      <vt:lpstr>MANAGEMENT</vt:lpstr>
      <vt:lpstr>NON SURGICAL Treatment </vt:lpstr>
      <vt:lpstr>SURGICAL TREATMENT</vt:lpstr>
      <vt:lpstr>complications</vt:lpstr>
      <vt:lpstr>Reference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Cardiomyopathy</dc:title>
  <dc:creator>Motunrayo Sobo</dc:creator>
  <cp:lastModifiedBy>layla</cp:lastModifiedBy>
  <cp:revision>21</cp:revision>
  <dcterms:created xsi:type="dcterms:W3CDTF">2018-02-06T14:12:40Z</dcterms:created>
  <dcterms:modified xsi:type="dcterms:W3CDTF">2018-01-29T00:54:03Z</dcterms:modified>
</cp:coreProperties>
</file>